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10" r:id="rId1"/>
  </p:sldMasterIdLst>
  <p:notesMasterIdLst>
    <p:notesMasterId r:id="rId17"/>
  </p:notesMasterIdLst>
  <p:sldIdLst>
    <p:sldId id="299" r:id="rId2"/>
    <p:sldId id="279" r:id="rId3"/>
    <p:sldId id="280" r:id="rId4"/>
    <p:sldId id="294" r:id="rId5"/>
    <p:sldId id="300" r:id="rId6"/>
    <p:sldId id="296" r:id="rId7"/>
    <p:sldId id="297" r:id="rId8"/>
    <p:sldId id="295" r:id="rId9"/>
    <p:sldId id="282" r:id="rId10"/>
    <p:sldId id="287" r:id="rId11"/>
    <p:sldId id="281" r:id="rId12"/>
    <p:sldId id="285" r:id="rId13"/>
    <p:sldId id="286" r:id="rId14"/>
    <p:sldId id="288" r:id="rId15"/>
    <p:sldId id="289" r:id="rId16"/>
  </p:sldIdLst>
  <p:sldSz cx="9144000" cy="6858000" type="screen4x3"/>
  <p:notesSz cx="6858000" cy="9144000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C11A15"/>
    <a:srgbClr val="0099FF"/>
    <a:srgbClr val="CC6600"/>
    <a:srgbClr val="FF9933"/>
    <a:srgbClr val="DDDDDD"/>
    <a:srgbClr val="FFFF66"/>
    <a:srgbClr val="99FF99"/>
    <a:srgbClr val="FF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145"/>
    <p:restoredTop sz="93188"/>
  </p:normalViewPr>
  <p:slideViewPr>
    <p:cSldViewPr>
      <p:cViewPr varScale="1">
        <p:scale>
          <a:sx n="115" d="100"/>
          <a:sy n="115" d="100"/>
        </p:scale>
        <p:origin x="1856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userId="802c90fd0f4faf85" providerId="LiveId" clId="{0FB1C766-1545-A24E-B57E-2DEF9D1B83F8}"/>
    <pc:docChg chg="modSld">
      <pc:chgData name="" userId="802c90fd0f4faf85" providerId="LiveId" clId="{0FB1C766-1545-A24E-B57E-2DEF9D1B83F8}" dt="2018-10-31T11:15:50.271" v="55"/>
      <pc:docMkLst>
        <pc:docMk/>
      </pc:docMkLst>
      <pc:sldChg chg="modSp">
        <pc:chgData name="" userId="802c90fd0f4faf85" providerId="LiveId" clId="{0FB1C766-1545-A24E-B57E-2DEF9D1B83F8}" dt="2018-10-31T11:15:50.271" v="55"/>
        <pc:sldMkLst>
          <pc:docMk/>
          <pc:sldMk cId="621749792" sldId="288"/>
        </pc:sldMkLst>
        <pc:spChg chg="mod">
          <ac:chgData name="" userId="802c90fd0f4faf85" providerId="LiveId" clId="{0FB1C766-1545-A24E-B57E-2DEF9D1B83F8}" dt="2018-10-31T11:15:50.271" v="55"/>
          <ac:spMkLst>
            <pc:docMk/>
            <pc:sldMk cId="621749792" sldId="288"/>
            <ac:spMk id="31746" creationId="{00000000-0000-0000-0000-000000000000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2.jpeg>
</file>

<file path=ppt/media/image3.png>
</file>

<file path=ppt/media/image4.png>
</file>

<file path=ppt/media/image5.png>
</file>

<file path=ppt/media/image6.png>
</file>

<file path=ppt/media/image7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099C0936-D4D1-E749-B5CC-3FCBEECD8667}" type="datetimeFigureOut">
              <a:rPr lang="en-US"/>
              <a:pPr>
                <a:defRPr/>
              </a:pPr>
              <a:t>8/10/19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C5A6161A-96C5-CC44-8B34-2B2231860B7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85207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Note: Some of the material used here is based on slides by </a:t>
            </a:r>
            <a:r>
              <a:rPr lang="de-DE" altLang="en-US" dirty="0"/>
              <a:t>Dr. Kai Riemer, http://</a:t>
            </a:r>
            <a:r>
              <a:rPr lang="de-DE" altLang="en-US" dirty="0" err="1"/>
              <a:t>www.beergame.org</a:t>
            </a:r>
            <a:endParaRPr lang="de-DE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5A6161A-96C5-CC44-8B34-2B2231860B74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9214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5A6161A-96C5-CC44-8B34-2B2231860B74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7598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pic>
          <p:nvPicPr>
            <p:cNvPr id="7" name="Picture 6" descr="SD-PanelTitle-V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0" y="0"/>
              <a:ext cx="9144000" cy="6858000"/>
            </a:xfrm>
            <a:prstGeom prst="rect">
              <a:avLst/>
            </a:prstGeom>
          </p:spPr>
        </p:pic>
        <p:sp>
          <p:nvSpPr>
            <p:cNvPr id="11" name="Rectangle 10"/>
            <p:cNvSpPr/>
            <p:nvPr/>
          </p:nvSpPr>
          <p:spPr>
            <a:xfrm>
              <a:off x="1515532" y="1520422"/>
              <a:ext cx="6112935" cy="3818468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2" name="Picture 11" descr="HDRibbonTitle-UniformTrim.png"/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-2" r="47959"/>
            <a:stretch/>
          </p:blipFill>
          <p:spPr>
            <a:xfrm rot="5400000">
              <a:off x="3739196" y="525780"/>
              <a:ext cx="1664208" cy="612648"/>
            </a:xfrm>
            <a:prstGeom prst="rect">
              <a:avLst/>
            </a:prstGeom>
          </p:spPr>
        </p:pic>
        <p:pic>
          <p:nvPicPr>
            <p:cNvPr id="14" name="Picture 13" descr="HDRibbonTitle-UniformTrim.png"/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-2" r="47959"/>
            <a:stretch/>
          </p:blipFill>
          <p:spPr>
            <a:xfrm rot="5400000">
              <a:off x="3739196" y="5719572"/>
              <a:ext cx="1664208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1934" y="1811863"/>
            <a:ext cx="5308866" cy="1515533"/>
          </a:xfrm>
        </p:spPr>
        <p:txBody>
          <a:bodyPr anchor="b">
            <a:noAutofit/>
          </a:bodyPr>
          <a:lstStyle>
            <a:lvl1pPr algn="ct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21934" y="3598327"/>
            <a:ext cx="5308866" cy="1377651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65417" y="5054602"/>
            <a:ext cx="673276" cy="279400"/>
          </a:xfrm>
        </p:spPr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21934" y="5054602"/>
            <a:ext cx="4064860" cy="279400"/>
          </a:xfrm>
        </p:spPr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17317" y="5054602"/>
            <a:ext cx="413483" cy="279400"/>
          </a:xfrm>
        </p:spPr>
        <p:txBody>
          <a:bodyPr/>
          <a:lstStyle/>
          <a:p>
            <a:pPr>
              <a:defRPr/>
            </a:pPr>
            <a:fld id="{37A7F28E-EEC6-914B-9E02-3CA4DFEF2974}" type="slidenum">
              <a:rPr lang="de-DE" smtClean="0"/>
              <a:pPr>
                <a:defRPr/>
              </a:pPr>
              <a:t>‹#›</a:t>
            </a:fld>
            <a:endParaRPr lang="de-DE"/>
          </a:p>
        </p:txBody>
      </p:sp>
      <p:cxnSp>
        <p:nvCxnSpPr>
          <p:cNvPr id="15" name="Straight Connector 14"/>
          <p:cNvCxnSpPr/>
          <p:nvPr/>
        </p:nvCxnSpPr>
        <p:spPr>
          <a:xfrm>
            <a:off x="2019825" y="3471329"/>
            <a:ext cx="5113083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991617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4815415"/>
            <a:ext cx="6798734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26260" y="1032933"/>
            <a:ext cx="7091482" cy="33612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6" y="5382153"/>
            <a:ext cx="6798734" cy="49371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0D48CE8-D339-114D-A693-F5D45F6DDC1C}" type="slidenum">
              <a:rPr lang="de-DE" smtClean="0"/>
              <a:pPr>
                <a:defRPr/>
              </a:pPr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582940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906873"/>
            <a:ext cx="6798734" cy="309786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4275666"/>
            <a:ext cx="6798736" cy="1600202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0D48CE8-D339-114D-A693-F5D45F6DDC1C}" type="slidenum">
              <a:rPr lang="de-DE" smtClean="0"/>
              <a:pPr>
                <a:defRPr/>
              </a:pPr>
              <a:t>‹#›</a:t>
            </a:fld>
            <a:endParaRPr lang="de-DE"/>
          </a:p>
        </p:txBody>
      </p:sp>
      <p:cxnSp>
        <p:nvCxnSpPr>
          <p:cNvPr id="15" name="Straight Connector 14"/>
          <p:cNvCxnSpPr/>
          <p:nvPr/>
        </p:nvCxnSpPr>
        <p:spPr>
          <a:xfrm>
            <a:off x="1278465" y="4140199"/>
            <a:ext cx="6606425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96179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4333" y="982132"/>
            <a:ext cx="6400250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00200" y="3352799"/>
            <a:ext cx="5892798" cy="651933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3" y="4343400"/>
            <a:ext cx="6798738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0D48CE8-D339-114D-A693-F5D45F6DDC1C}" type="slidenum">
              <a:rPr lang="de-DE" smtClean="0"/>
              <a:pPr>
                <a:defRPr/>
              </a:pPr>
              <a:t>‹#›</a:t>
            </a:fld>
            <a:endParaRPr lang="de-DE"/>
          </a:p>
        </p:txBody>
      </p:sp>
      <p:sp>
        <p:nvSpPr>
          <p:cNvPr id="14" name="TextBox 13"/>
          <p:cNvSpPr txBox="1"/>
          <p:nvPr/>
        </p:nvSpPr>
        <p:spPr>
          <a:xfrm>
            <a:off x="849969" y="905362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33503" y="2827870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278466" y="4140199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52124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9" y="3308581"/>
            <a:ext cx="679872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8" y="4777381"/>
            <a:ext cx="679873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0D48CE8-D339-114D-A693-F5D45F6DDC1C}" type="slidenum">
              <a:rPr lang="de-DE" smtClean="0"/>
              <a:pPr>
                <a:defRPr/>
              </a:pPr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14768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9416" y="982132"/>
            <a:ext cx="632516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idx="13"/>
          </p:nvPr>
        </p:nvSpPr>
        <p:spPr>
          <a:xfrm>
            <a:off x="1176868" y="3639312"/>
            <a:ext cx="6798730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4529667"/>
            <a:ext cx="6798736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0D48CE8-D339-114D-A693-F5D45F6DDC1C}" type="slidenum">
              <a:rPr lang="de-DE" smtClean="0"/>
              <a:pPr>
                <a:defRPr/>
              </a:pPr>
              <a:t>‹#›</a:t>
            </a:fld>
            <a:endParaRPr lang="de-DE"/>
          </a:p>
        </p:txBody>
      </p:sp>
      <p:sp>
        <p:nvSpPr>
          <p:cNvPr id="12" name="TextBox 11"/>
          <p:cNvSpPr txBox="1"/>
          <p:nvPr/>
        </p:nvSpPr>
        <p:spPr>
          <a:xfrm>
            <a:off x="878060" y="89689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649796" y="260772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278466" y="342900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16912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982131"/>
            <a:ext cx="6798734" cy="2294467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3200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idx="13"/>
          </p:nvPr>
        </p:nvSpPr>
        <p:spPr>
          <a:xfrm>
            <a:off x="1176868" y="3566160"/>
            <a:ext cx="6798730" cy="905256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6" y="4470400"/>
            <a:ext cx="6798734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0D48CE8-D339-114D-A693-F5D45F6DDC1C}" type="slidenum">
              <a:rPr lang="de-DE" smtClean="0"/>
              <a:pPr>
                <a:defRPr/>
              </a:pPr>
              <a:t>‹#›</a:t>
            </a:fld>
            <a:endParaRPr lang="de-DE"/>
          </a:p>
        </p:txBody>
      </p:sp>
      <p:cxnSp>
        <p:nvCxnSpPr>
          <p:cNvPr id="15" name="Straight Connector 14"/>
          <p:cNvCxnSpPr/>
          <p:nvPr/>
        </p:nvCxnSpPr>
        <p:spPr>
          <a:xfrm>
            <a:off x="1278469" y="3429000"/>
            <a:ext cx="6606421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84327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6865" y="2490135"/>
            <a:ext cx="6798736" cy="338573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11E2884-5FD2-C143-BAB3-84046A02757F}" type="slidenum">
              <a:rPr lang="de-DE" smtClean="0"/>
              <a:pPr>
                <a:defRPr/>
              </a:pPr>
              <a:t>‹#›</a:t>
            </a:fld>
            <a:endParaRPr lang="de-DE"/>
          </a:p>
        </p:txBody>
      </p:sp>
      <p:cxnSp>
        <p:nvCxnSpPr>
          <p:cNvPr id="14" name="Straight Connector 13"/>
          <p:cNvCxnSpPr/>
          <p:nvPr/>
        </p:nvCxnSpPr>
        <p:spPr>
          <a:xfrm>
            <a:off x="1278466" y="2354670"/>
            <a:ext cx="660642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6439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356667" y="906873"/>
            <a:ext cx="1618930" cy="496899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6867" y="906873"/>
            <a:ext cx="4915509" cy="496899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77B2A9B-3076-0E49-AC81-372B983E65F5}" type="slidenum">
              <a:rPr lang="de-DE" smtClean="0"/>
              <a:pPr>
                <a:defRPr/>
              </a:pPr>
              <a:t>‹#›</a:t>
            </a:fld>
            <a:endParaRPr lang="de-DE"/>
          </a:p>
        </p:txBody>
      </p:sp>
      <p:cxnSp>
        <p:nvCxnSpPr>
          <p:cNvPr id="14" name="Straight Connector 13"/>
          <p:cNvCxnSpPr/>
          <p:nvPr/>
        </p:nvCxnSpPr>
        <p:spPr>
          <a:xfrm>
            <a:off x="6245512" y="906873"/>
            <a:ext cx="0" cy="4968993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171272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278466" y="2354670"/>
            <a:ext cx="6595533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7ACD3A3-11C9-B344-8282-A511AA0667E2}" type="slidenum">
              <a:rPr lang="de-DE" smtClean="0"/>
              <a:pPr>
                <a:defRPr/>
              </a:pPr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385333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8465" y="1641413"/>
            <a:ext cx="6595534" cy="1822514"/>
          </a:xfrm>
        </p:spPr>
        <p:txBody>
          <a:bodyPr anchor="b">
            <a:normAutofit/>
          </a:bodyPr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78465" y="3734859"/>
            <a:ext cx="6595534" cy="1090015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1D6B2EA-145D-DE4C-B18C-4F1D0BC681A5}" type="slidenum">
              <a:rPr lang="de-DE" smtClean="0"/>
              <a:pPr>
                <a:defRPr/>
              </a:pPr>
              <a:t>‹#›</a:t>
            </a:fld>
            <a:endParaRPr lang="de-DE"/>
          </a:p>
        </p:txBody>
      </p:sp>
      <p:cxnSp>
        <p:nvCxnSpPr>
          <p:cNvPr id="31" name="Straight Connector 30"/>
          <p:cNvCxnSpPr/>
          <p:nvPr/>
        </p:nvCxnSpPr>
        <p:spPr>
          <a:xfrm>
            <a:off x="1278466" y="3599392"/>
            <a:ext cx="6595533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469811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278465" y="235626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915337"/>
            <a:ext cx="6798734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6866" y="2487168"/>
            <a:ext cx="3337560" cy="344728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5152" y="2487168"/>
            <a:ext cx="3337560" cy="344728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196C8BE-127C-A548-BADB-9A240090A1E2}" type="slidenum">
              <a:rPr lang="de-DE" smtClean="0"/>
              <a:pPr>
                <a:defRPr/>
              </a:pPr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12905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8" y="2658533"/>
            <a:ext cx="3337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76868" y="3243262"/>
            <a:ext cx="3337560" cy="270662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1832" y="2658533"/>
            <a:ext cx="3337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1832" y="3243262"/>
            <a:ext cx="3337560" cy="270662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A4566D2-7AD4-754A-B009-8635FE4D026C}" type="slidenum">
              <a:rPr lang="de-DE" smtClean="0"/>
              <a:pPr>
                <a:defRPr/>
              </a:pPr>
              <a:t>‹#›</a:t>
            </a:fld>
            <a:endParaRPr lang="de-DE"/>
          </a:p>
        </p:txBody>
      </p:sp>
      <p:cxnSp>
        <p:nvCxnSpPr>
          <p:cNvPr id="41" name="Straight Connector 40"/>
          <p:cNvCxnSpPr/>
          <p:nvPr/>
        </p:nvCxnSpPr>
        <p:spPr>
          <a:xfrm>
            <a:off x="1278466" y="235467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839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915337"/>
            <a:ext cx="6798735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C823852-5A4F-AE4D-A6E6-790C8BC68AC0}" type="slidenum">
              <a:rPr lang="de-DE" smtClean="0"/>
              <a:pPr>
                <a:defRPr/>
              </a:pPr>
              <a:t>‹#›</a:t>
            </a:fld>
            <a:endParaRPr lang="de-DE"/>
          </a:p>
        </p:txBody>
      </p:sp>
      <p:cxnSp>
        <p:nvCxnSpPr>
          <p:cNvPr id="14" name="Straight Connector 13"/>
          <p:cNvCxnSpPr/>
          <p:nvPr/>
        </p:nvCxnSpPr>
        <p:spPr>
          <a:xfrm>
            <a:off x="1278466" y="235467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9503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C067D45-B3EF-0F49-9E5A-80CFD1F04EFC}" type="slidenum">
              <a:rPr lang="de-DE" smtClean="0"/>
              <a:pPr>
                <a:defRPr/>
              </a:pPr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678127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1388534"/>
            <a:ext cx="2536798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20062" y="982132"/>
            <a:ext cx="3855539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5" y="3031065"/>
            <a:ext cx="2536798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B7E709-B2E4-D84C-858D-29711B49EBAB}" type="slidenum">
              <a:rPr lang="de-DE" smtClean="0"/>
              <a:pPr>
                <a:defRPr/>
              </a:pPr>
              <a:t>‹#›</a:t>
            </a:fld>
            <a:endParaRPr lang="de-DE"/>
          </a:p>
        </p:txBody>
      </p:sp>
      <p:cxnSp>
        <p:nvCxnSpPr>
          <p:cNvPr id="16" name="Straight Connector 15"/>
          <p:cNvCxnSpPr/>
          <p:nvPr/>
        </p:nvCxnSpPr>
        <p:spPr>
          <a:xfrm>
            <a:off x="1278466" y="2912533"/>
            <a:ext cx="233359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62611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1883832"/>
            <a:ext cx="3632202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070" y="1032933"/>
            <a:ext cx="2929463" cy="4792136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5" y="3255432"/>
            <a:ext cx="3632201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5F8BC49-1C4F-5D48-BEE4-039E3CE0C4E7}" type="slidenum">
              <a:rPr lang="de-DE" smtClean="0"/>
              <a:pPr>
                <a:defRPr/>
              </a:pPr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046843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9144000" cy="6858001"/>
            <a:chOff x="0" y="0"/>
            <a:chExt cx="9144000" cy="6858001"/>
          </a:xfrm>
        </p:grpSpPr>
        <p:pic>
          <p:nvPicPr>
            <p:cNvPr id="8" name="Picture 7" descr="SD-PanelContent-V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0" y="0"/>
              <a:ext cx="9144000" cy="6858000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553888" y="542807"/>
              <a:ext cx="8039776" cy="5756392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1" r="14240"/>
            <a:stretch/>
          </p:blipFill>
          <p:spPr>
            <a:xfrm rot="5400000">
              <a:off x="4221675" y="39689"/>
              <a:ext cx="68580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1" r="14240"/>
            <a:stretch/>
          </p:blipFill>
          <p:spPr>
            <a:xfrm rot="5400000">
              <a:off x="4221675" y="6211888"/>
              <a:ext cx="68580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76866" y="915337"/>
            <a:ext cx="6798734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2490135"/>
            <a:ext cx="6798736" cy="344499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56670" y="5960533"/>
            <a:ext cx="1148283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76865" y="5960533"/>
            <a:ext cx="510466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80091" y="5960533"/>
            <a:ext cx="39551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>
              <a:defRPr/>
            </a:pPr>
            <a:fld id="{90D48CE8-D339-114D-A693-F5D45F6DDC1C}" type="slidenum">
              <a:rPr lang="de-DE" smtClean="0"/>
              <a:pPr>
                <a:defRPr/>
              </a:pPr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220359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1" r:id="rId1"/>
    <p:sldLayoutId id="2147483812" r:id="rId2"/>
    <p:sldLayoutId id="2147483813" r:id="rId3"/>
    <p:sldLayoutId id="2147483814" r:id="rId4"/>
    <p:sldLayoutId id="2147483815" r:id="rId5"/>
    <p:sldLayoutId id="2147483816" r:id="rId6"/>
    <p:sldLayoutId id="2147483817" r:id="rId7"/>
    <p:sldLayoutId id="2147483818" r:id="rId8"/>
    <p:sldLayoutId id="2147483819" r:id="rId9"/>
    <p:sldLayoutId id="2147483820" r:id="rId10"/>
    <p:sldLayoutId id="2147483821" r:id="rId11"/>
    <p:sldLayoutId id="2147483822" r:id="rId12"/>
    <p:sldLayoutId id="2147483823" r:id="rId13"/>
    <p:sldLayoutId id="2147483824" r:id="rId14"/>
    <p:sldLayoutId id="2147483825" r:id="rId15"/>
    <p:sldLayoutId id="2147483826" r:id="rId16"/>
    <p:sldLayoutId id="214748382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7" Type="http://schemas.openxmlformats.org/officeDocument/2006/relationships/image" Target="../media/image18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tiff"/><Relationship Id="rId5" Type="http://schemas.openxmlformats.org/officeDocument/2006/relationships/image" Target="../media/image16.tiff"/><Relationship Id="rId4" Type="http://schemas.openxmlformats.org/officeDocument/2006/relationships/image" Target="../media/image1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619672" y="1814959"/>
            <a:ext cx="5904656" cy="1470025"/>
          </a:xfrm>
        </p:spPr>
        <p:txBody>
          <a:bodyPr/>
          <a:lstStyle/>
          <a:p>
            <a:pPr eaLnBrk="1" hangingPunct="1">
              <a:defRPr/>
            </a:pPr>
            <a:r>
              <a:rPr lang="en-AU" dirty="0"/>
              <a:t>Humanitarian Relief Distribution Game</a:t>
            </a:r>
            <a:endParaRPr lang="en-AU" dirty="0">
              <a:cs typeface="+mj-cs"/>
            </a:endParaRP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051720" y="3573016"/>
            <a:ext cx="2304256" cy="1656184"/>
          </a:xfrm>
        </p:spPr>
        <p:txBody>
          <a:bodyPr>
            <a:normAutofit/>
          </a:bodyPr>
          <a:lstStyle/>
          <a:p>
            <a:pPr algn="l">
              <a:spcBef>
                <a:spcPts val="0"/>
              </a:spcBef>
              <a:spcAft>
                <a:spcPts val="0"/>
              </a:spcAft>
              <a:defRPr/>
            </a:pPr>
            <a:r>
              <a:rPr lang="en-AU" sz="1800" dirty="0"/>
              <a:t>Sinan Salman, PhD</a:t>
            </a:r>
          </a:p>
          <a:p>
            <a:pPr algn="l">
              <a:spcBef>
                <a:spcPts val="0"/>
              </a:spcBef>
              <a:spcAft>
                <a:spcPts val="0"/>
              </a:spcAft>
              <a:defRPr/>
            </a:pPr>
            <a:r>
              <a:rPr lang="en-AU" sz="1800" dirty="0"/>
              <a:t>Suzan Alaswad, PhD</a:t>
            </a:r>
          </a:p>
          <a:p>
            <a:pPr algn="l">
              <a:spcBef>
                <a:spcPts val="0"/>
              </a:spcBef>
              <a:spcAft>
                <a:spcPts val="0"/>
              </a:spcAft>
              <a:defRPr/>
            </a:pPr>
            <a:r>
              <a:rPr lang="en-AU" sz="1800" dirty="0" err="1"/>
              <a:t>Zayed</a:t>
            </a:r>
            <a:r>
              <a:rPr lang="en-AU" sz="1800" dirty="0"/>
              <a:t> University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8D18F6E-BD04-C34B-83FA-F87594DD616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39952" y="3525214"/>
            <a:ext cx="3024336" cy="172819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F36CC5A-FA7D-7149-814F-88E495C7B521}"/>
              </a:ext>
            </a:extLst>
          </p:cNvPr>
          <p:cNvSpPr/>
          <p:nvPr/>
        </p:nvSpPr>
        <p:spPr>
          <a:xfrm>
            <a:off x="1547664" y="4767535"/>
            <a:ext cx="2592288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100" i="1" dirty="0">
                <a:solidFill>
                  <a:srgbClr val="585656"/>
                </a:solidFill>
                <a:latin typeface="Knowledge-Light"/>
              </a:rPr>
              <a:t>UNHCR: 65.6 million forcibly displaced people in the world in 2018. Photo: AFP</a:t>
            </a:r>
            <a:endParaRPr lang="en-US" sz="11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85D286-EA35-1645-ACF5-EF0CFF9AF0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2576" y="0"/>
            <a:ext cx="9144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8FDB09F-778F-0A4B-9131-7CCD01A4D2E5}"/>
              </a:ext>
            </a:extLst>
          </p:cNvPr>
          <p:cNvSpPr/>
          <p:nvPr/>
        </p:nvSpPr>
        <p:spPr>
          <a:xfrm>
            <a:off x="6516605" y="5733256"/>
            <a:ext cx="261481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Debrief</a:t>
            </a:r>
          </a:p>
        </p:txBody>
      </p:sp>
    </p:spTree>
    <p:extLst>
      <p:ext uri="{BB962C8B-B14F-4D97-AF65-F5344CB8AC3E}">
        <p14:creationId xmlns:p14="http://schemas.microsoft.com/office/powerpoint/2010/main" val="27877298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2"/>
          <p:cNvSpPr>
            <a:spLocks noGrp="1" noChangeArrowheads="1"/>
          </p:cNvSpPr>
          <p:nvPr>
            <p:ph type="title"/>
          </p:nvPr>
        </p:nvSpPr>
        <p:spPr>
          <a:effectLst/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AU" dirty="0"/>
              <a:t>What would happen in the real world with this kind of performance?</a:t>
            </a:r>
          </a:p>
        </p:txBody>
      </p:sp>
      <p:sp>
        <p:nvSpPr>
          <p:cNvPr id="30722" name="Rectangle 3"/>
          <p:cNvSpPr>
            <a:spLocks noGrp="1" noChangeArrowheads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AU" dirty="0"/>
              <a:t>A typical organizational response would be to find the "person responsible" (usually the guy/gal placing the orders or the inventory manager) and blame him/her</a:t>
            </a:r>
          </a:p>
          <a:p>
            <a:r>
              <a:rPr lang="en-AU" dirty="0"/>
              <a:t>But the game clearly demonstrates how inappropriate this response is</a:t>
            </a:r>
          </a:p>
        </p:txBody>
      </p:sp>
      <p:sp>
        <p:nvSpPr>
          <p:cNvPr id="30723" name="Foliennummernplatzhalt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82C58506-6787-A148-94D5-E0F3EF08FAD5}" type="slidenum">
              <a:rPr kumimoji="0" lang="de-DE" sz="1200">
                <a:solidFill>
                  <a:schemeClr val="bg2"/>
                </a:solidFill>
              </a:rPr>
              <a:pPr/>
              <a:t>10</a:t>
            </a:fld>
            <a:endParaRPr kumimoji="0" lang="de-DE" sz="120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575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07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07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722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2"/>
          <p:cNvSpPr>
            <a:spLocks noGrp="1" noChangeArrowheads="1"/>
          </p:cNvSpPr>
          <p:nvPr>
            <p:ph type="title"/>
          </p:nvPr>
        </p:nvSpPr>
        <p:spPr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/>
              <a:t>Some questions for discussion</a:t>
            </a:r>
          </a:p>
        </p:txBody>
      </p:sp>
      <p:sp>
        <p:nvSpPr>
          <p:cNvPr id="876547" name="Rectangle 3"/>
          <p:cNvSpPr>
            <a:spLocks noGrp="1" noChangeArrowheads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AU" dirty="0"/>
              <a:t>What, if anything, is unrealistic about this game?</a:t>
            </a:r>
          </a:p>
          <a:p>
            <a:r>
              <a:rPr lang="en-AU" dirty="0"/>
              <a:t>Why are there order/production/shipping delays?</a:t>
            </a:r>
          </a:p>
        </p:txBody>
      </p:sp>
      <p:sp>
        <p:nvSpPr>
          <p:cNvPr id="23555" name="Foliennummernplatzhalt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6AA0D2FF-2119-4E41-8F00-8C81FC2BCD60}" type="slidenum">
              <a:rPr kumimoji="0" lang="de-DE" sz="1200">
                <a:solidFill>
                  <a:schemeClr val="bg2"/>
                </a:solidFill>
              </a:rPr>
              <a:pPr/>
              <a:t>11</a:t>
            </a:fld>
            <a:endParaRPr kumimoji="0" lang="de-DE" sz="120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38795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Rectangle 2"/>
          <p:cNvSpPr>
            <a:spLocks noGrp="1" noChangeArrowheads="1"/>
          </p:cNvSpPr>
          <p:nvPr>
            <p:ph type="title"/>
          </p:nvPr>
        </p:nvSpPr>
        <p:spPr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/>
              <a:t>Bullwhip effect </a:t>
            </a:r>
            <a:r>
              <a:rPr lang="en-AU">
                <a:sym typeface="Wingdings" charset="0"/>
              </a:rPr>
              <a:t> problems</a:t>
            </a:r>
            <a:endParaRPr lang="de-DE">
              <a:sym typeface="Wingdings" charset="0"/>
            </a:endParaRPr>
          </a:p>
        </p:txBody>
      </p:sp>
      <p:sp>
        <p:nvSpPr>
          <p:cNvPr id="28674" name="Rectangle 3"/>
          <p:cNvSpPr>
            <a:spLocks noGrp="1" noChangeArrowheads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High inventory levels</a:t>
            </a:r>
          </a:p>
          <a:p>
            <a:r>
              <a:rPr lang="en-US" dirty="0"/>
              <a:t>Low service level (backorders)</a:t>
            </a:r>
          </a:p>
          <a:p>
            <a:r>
              <a:rPr lang="en-US" dirty="0"/>
              <a:t>High cost</a:t>
            </a:r>
          </a:p>
          <a:p>
            <a:r>
              <a:rPr lang="en-US" dirty="0"/>
              <a:t>High demand fluctuation causes more problems…</a:t>
            </a:r>
          </a:p>
        </p:txBody>
      </p:sp>
      <p:sp>
        <p:nvSpPr>
          <p:cNvPr id="28675" name="Foliennummernplatzhalt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E10673FA-CEC0-7B40-8717-6E65B0B8B173}" type="slidenum">
              <a:rPr kumimoji="0" lang="de-DE" sz="1200">
                <a:solidFill>
                  <a:schemeClr val="bg2"/>
                </a:solidFill>
              </a:rPr>
              <a:pPr/>
              <a:t>12</a:t>
            </a:fld>
            <a:endParaRPr kumimoji="0" lang="de-DE" sz="120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9210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2"/>
          <p:cNvSpPr>
            <a:spLocks noGrp="1" noChangeArrowheads="1"/>
          </p:cNvSpPr>
          <p:nvPr>
            <p:ph type="title"/>
          </p:nvPr>
        </p:nvSpPr>
        <p:spPr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/>
              <a:t>Bullwhip effect </a:t>
            </a:r>
            <a:r>
              <a:rPr lang="en-AU">
                <a:sym typeface="Wingdings" charset="0"/>
              </a:rPr>
              <a:t> problems</a:t>
            </a:r>
            <a:endParaRPr lang="en-AU"/>
          </a:p>
        </p:txBody>
      </p:sp>
      <p:sp>
        <p:nvSpPr>
          <p:cNvPr id="25603" name="Rectangle 3"/>
          <p:cNvSpPr>
            <a:spLocks noGrp="1" noChangeArrowheads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AU" dirty="0"/>
              <a:t>Variation in demand along the supply chain requires</a:t>
            </a:r>
            <a:r>
              <a:rPr lang="is-IS" dirty="0"/>
              <a:t>…</a:t>
            </a:r>
            <a:endParaRPr lang="en-AU" dirty="0"/>
          </a:p>
          <a:p>
            <a:pPr marL="457200" lvl="1" indent="0">
              <a:buNone/>
            </a:pPr>
            <a:r>
              <a:rPr lang="en-AU" dirty="0"/>
              <a:t>Shipment capacity</a:t>
            </a:r>
          </a:p>
          <a:p>
            <a:pPr marL="457200" lvl="1" indent="0">
              <a:buNone/>
            </a:pPr>
            <a:r>
              <a:rPr lang="en-AU" dirty="0"/>
              <a:t>	Production capacity</a:t>
            </a:r>
          </a:p>
          <a:p>
            <a:pPr marL="457200" lvl="1" indent="0">
              <a:buNone/>
            </a:pPr>
            <a:r>
              <a:rPr lang="en-AU" dirty="0"/>
              <a:t>		Inventory capacity</a:t>
            </a:r>
          </a:p>
          <a:p>
            <a:pPr marL="0" indent="0">
              <a:buNone/>
            </a:pPr>
            <a:r>
              <a:rPr lang="en-AU" dirty="0"/>
              <a:t>					to cope with peaks.</a:t>
            </a:r>
          </a:p>
          <a:p>
            <a:r>
              <a:rPr lang="en-AU" dirty="0"/>
              <a:t>Most of the time this capacity will be idle.</a:t>
            </a:r>
          </a:p>
          <a:p>
            <a:pPr lvl="1"/>
            <a:r>
              <a:rPr lang="en-AU" dirty="0"/>
              <a:t>There’s significant cost and investments attached!</a:t>
            </a:r>
          </a:p>
          <a:p>
            <a:r>
              <a:rPr lang="en-AU" dirty="0"/>
              <a:t>In the end: high overall cost in the supply chain</a:t>
            </a:r>
          </a:p>
        </p:txBody>
      </p:sp>
      <p:sp>
        <p:nvSpPr>
          <p:cNvPr id="29699" name="Foliennummernplatzhalt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83330545-9FE8-BC47-B1F2-6E127B816AC1}" type="slidenum">
              <a:rPr kumimoji="0" lang="de-DE" sz="1200">
                <a:solidFill>
                  <a:schemeClr val="bg2"/>
                </a:solidFill>
              </a:rPr>
              <a:pPr/>
              <a:t>13</a:t>
            </a:fld>
            <a:endParaRPr kumimoji="0" lang="de-DE" sz="120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8801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Title 1"/>
          <p:cNvSpPr>
            <a:spLocks noGrp="1"/>
          </p:cNvSpPr>
          <p:nvPr>
            <p:ph type="title"/>
          </p:nvPr>
        </p:nvSpPr>
        <p:spPr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Report</a:t>
            </a:r>
            <a:endParaRPr lang="en-US" sz="2000" dirty="0"/>
          </a:p>
        </p:txBody>
      </p:sp>
      <p:sp>
        <p:nvSpPr>
          <p:cNvPr id="31746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70000" lnSpcReduction="20000"/>
          </a:bodyPr>
          <a:lstStyle/>
          <a:p>
            <a:r>
              <a:rPr lang="en-AU" dirty="0"/>
              <a:t>Factors contributing to supply chain performance</a:t>
            </a:r>
          </a:p>
          <a:p>
            <a:pPr lvl="1"/>
            <a:r>
              <a:rPr lang="en-AU" dirty="0"/>
              <a:t>Lack of information flow</a:t>
            </a:r>
            <a:endParaRPr lang="en-US" dirty="0"/>
          </a:p>
          <a:p>
            <a:pPr lvl="1"/>
            <a:r>
              <a:rPr lang="en-AU" dirty="0"/>
              <a:t>Lack of demand forecasting </a:t>
            </a:r>
            <a:endParaRPr lang="en-US" dirty="0"/>
          </a:p>
          <a:p>
            <a:pPr lvl="1"/>
            <a:r>
              <a:rPr lang="en-AU" dirty="0"/>
              <a:t>Long lead time</a:t>
            </a:r>
            <a:endParaRPr lang="en-US" dirty="0"/>
          </a:p>
          <a:p>
            <a:pPr lvl="1"/>
            <a:r>
              <a:rPr lang="en-US" dirty="0"/>
              <a:t>Ordering policies: Batching and Shortage Gaming</a:t>
            </a:r>
          </a:p>
          <a:p>
            <a:pPr lvl="1"/>
            <a:r>
              <a:rPr lang="en-AU" dirty="0"/>
              <a:t>Price fluctuation (e.g. promotions, discounts, and sales), does it impact bullwhip? If so how?</a:t>
            </a:r>
            <a:endParaRPr lang="en-US" dirty="0"/>
          </a:p>
          <a:p>
            <a:pPr lvl="1"/>
            <a:r>
              <a:rPr lang="en-AU" dirty="0"/>
              <a:t>Triple bottom line objective</a:t>
            </a:r>
          </a:p>
          <a:p>
            <a:pPr lvl="1"/>
            <a:r>
              <a:rPr lang="en-AU" dirty="0"/>
              <a:t>Supply chain design (could direct to customer instead of the utilized distribution channels help?)</a:t>
            </a:r>
          </a:p>
          <a:p>
            <a:r>
              <a:rPr lang="en-US" dirty="0"/>
              <a:t>If you only can change one thing in the simulation to significantly improve performance, what would you do? </a:t>
            </a:r>
          </a:p>
        </p:txBody>
      </p:sp>
      <p:sp>
        <p:nvSpPr>
          <p:cNvPr id="31747" name="Slide Number Placehold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5315E05C-511F-8C44-B38A-1DDAB4A22D2D}" type="slidenum">
              <a:rPr lang="de-DE" sz="1200">
                <a:solidFill>
                  <a:schemeClr val="tx2"/>
                </a:solidFill>
              </a:rPr>
              <a:pPr/>
              <a:t>14</a:t>
            </a:fld>
            <a:endParaRPr lang="de-DE" sz="120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17497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Title 1"/>
          <p:cNvSpPr>
            <a:spLocks noGrp="1"/>
          </p:cNvSpPr>
          <p:nvPr>
            <p:ph type="title"/>
          </p:nvPr>
        </p:nvSpPr>
        <p:spPr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Debrief End</a:t>
            </a:r>
          </a:p>
        </p:txBody>
      </p:sp>
      <p:sp>
        <p:nvSpPr>
          <p:cNvPr id="32771" name="Slide Number Placehold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2D0920FE-E8C9-9F47-82C5-03DAFF9CE304}" type="slidenum">
              <a:rPr lang="de-DE" sz="1200">
                <a:solidFill>
                  <a:schemeClr val="tx2"/>
                </a:solidFill>
              </a:rPr>
              <a:pPr/>
              <a:t>15</a:t>
            </a:fld>
            <a:endParaRPr lang="de-DE" sz="120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3278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dirty="0"/>
              <a:t>Player Experience</a:t>
            </a:r>
          </a:p>
        </p:txBody>
      </p:sp>
      <p:sp>
        <p:nvSpPr>
          <p:cNvPr id="875523" name="Rectangle 3"/>
          <p:cNvSpPr>
            <a:spLocks noGrp="1" noChangeArrowheads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AU" dirty="0"/>
              <a:t>How did you feel?</a:t>
            </a:r>
          </a:p>
          <a:p>
            <a:pPr lvl="1"/>
            <a:r>
              <a:rPr lang="en-AU" dirty="0"/>
              <a:t>Calm, Collected, In Control?</a:t>
            </a:r>
          </a:p>
          <a:p>
            <a:pPr lvl="1"/>
            <a:r>
              <a:rPr lang="en-AU" dirty="0"/>
              <a:t>Or did you feel a little overwhelmed, frustrated and controlled by forces in the system?</a:t>
            </a:r>
          </a:p>
          <a:p>
            <a:r>
              <a:rPr lang="en-AU" dirty="0"/>
              <a:t>Did you find yourself "blaming" the players next to you for your problems?</a:t>
            </a:r>
          </a:p>
          <a:p>
            <a:r>
              <a:rPr lang="en-AU" dirty="0"/>
              <a:t>How was the supply chain performance?</a:t>
            </a:r>
          </a:p>
        </p:txBody>
      </p:sp>
      <p:sp>
        <p:nvSpPr>
          <p:cNvPr id="21507" name="Foliennummernplatzhalt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8E8EA138-A010-E747-A152-DC8A6A3D8BAE}" type="slidenum">
              <a:rPr kumimoji="0" lang="de-DE" sz="1200">
                <a:solidFill>
                  <a:schemeClr val="bg2"/>
                </a:solidFill>
              </a:rPr>
              <a:pPr/>
              <a:t>2</a:t>
            </a:fld>
            <a:endParaRPr kumimoji="0" lang="de-DE" sz="120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38633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Title 1"/>
          <p:cNvSpPr>
            <a:spLocks noGrp="1"/>
          </p:cNvSpPr>
          <p:nvPr>
            <p:ph type="title"/>
          </p:nvPr>
        </p:nvSpPr>
        <p:spPr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Performance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85000" lnSpcReduction="20000"/>
          </a:bodyPr>
          <a:lstStyle/>
          <a:p>
            <a:r>
              <a:rPr lang="en-US" dirty="0"/>
              <a:t>Team performance is always poor</a:t>
            </a:r>
          </a:p>
          <a:p>
            <a:pPr lvl="1"/>
            <a:r>
              <a:rPr lang="en-US" dirty="0"/>
              <a:t>30%-60% fulfillment rate</a:t>
            </a:r>
          </a:p>
          <a:p>
            <a:pPr lvl="1"/>
            <a:r>
              <a:rPr lang="en-US" dirty="0"/>
              <a:t>Average costs are about $500K-$6M (for 45 weeks)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Best possible performance</a:t>
            </a:r>
          </a:p>
          <a:p>
            <a:pPr lvl="2"/>
            <a:r>
              <a:rPr lang="en-US" dirty="0"/>
              <a:t>95+% fulfillment rate</a:t>
            </a:r>
          </a:p>
          <a:p>
            <a:pPr lvl="2"/>
            <a:r>
              <a:rPr lang="en-US" dirty="0"/>
              <a:t>10 folds improvement in cost!</a:t>
            </a:r>
          </a:p>
          <a:p>
            <a:endParaRPr lang="en-US" dirty="0"/>
          </a:p>
          <a:p>
            <a:r>
              <a:rPr lang="en-US" dirty="0"/>
              <a:t>Similar patterns always occur</a:t>
            </a:r>
            <a:r>
              <a:rPr lang="is-IS" dirty="0"/>
              <a:t>…</a:t>
            </a:r>
            <a:br>
              <a:rPr lang="en-US" dirty="0"/>
            </a:br>
            <a:r>
              <a:rPr lang="en-US" dirty="0"/>
              <a:t>				even though very different people play</a:t>
            </a:r>
          </a:p>
        </p:txBody>
      </p:sp>
      <p:sp>
        <p:nvSpPr>
          <p:cNvPr id="22531" name="Slide Number Placehold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2F4B4C2E-7A94-CD4A-BB9C-3411B708C141}" type="slidenum">
              <a:rPr kumimoji="0" lang="de-DE" sz="1200">
                <a:solidFill>
                  <a:schemeClr val="bg2"/>
                </a:solidFill>
              </a:rPr>
              <a:pPr/>
              <a:t>3</a:t>
            </a:fld>
            <a:endParaRPr kumimoji="0" lang="de-DE" sz="120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96818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Was Volatile Customer Demand</a:t>
            </a:r>
            <a:br>
              <a:rPr lang="en-US" dirty="0"/>
            </a:br>
            <a:r>
              <a:rPr lang="en-US" dirty="0"/>
              <a:t> the Problem?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59ADBE-4D36-454E-B5DC-1DE7DBBADB0E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1767" y="2636912"/>
            <a:ext cx="7268931" cy="3027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0061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C17F04-56F0-1549-932B-5949CB7FF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Management Focus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1D2FC-2AFC-7943-A0EC-23423D22C9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Which of the performance metrics did you focus on?</a:t>
            </a:r>
          </a:p>
          <a:p>
            <a:pPr lvl="1"/>
            <a:r>
              <a:rPr lang="en-US" dirty="0"/>
              <a:t>Fulfillment rate</a:t>
            </a:r>
          </a:p>
          <a:p>
            <a:pPr lvl="1"/>
            <a:r>
              <a:rPr lang="en-US" dirty="0"/>
              <a:t>Cost</a:t>
            </a:r>
          </a:p>
          <a:p>
            <a:pPr lvl="1"/>
            <a:r>
              <a:rPr lang="en-US" dirty="0"/>
              <a:t>Environmental impact</a:t>
            </a:r>
          </a:p>
        </p:txBody>
      </p:sp>
    </p:spTree>
    <p:extLst>
      <p:ext uri="{BB962C8B-B14F-4D97-AF65-F5344CB8AC3E}">
        <p14:creationId xmlns:p14="http://schemas.microsoft.com/office/powerpoint/2010/main" val="4698472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176866" y="915337"/>
            <a:ext cx="6798734" cy="1303867"/>
          </a:xfrm>
        </p:spPr>
        <p:txBody>
          <a:bodyPr>
            <a:normAutofit/>
          </a:bodyPr>
          <a:lstStyle/>
          <a:p>
            <a:r>
              <a:rPr lang="en-US" dirty="0"/>
              <a:t>Typical Results</a:t>
            </a:r>
            <a:br>
              <a:rPr lang="en-US" dirty="0"/>
            </a:br>
            <a:r>
              <a:rPr lang="en-US" sz="2000" dirty="0"/>
              <a:t>Orders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792C6A0-5693-2341-AD0F-4F7A78C82818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2061" y="2514126"/>
            <a:ext cx="7668344" cy="3185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3685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Typical Results</a:t>
            </a:r>
            <a:br>
              <a:rPr lang="en-US" dirty="0"/>
            </a:br>
            <a:r>
              <a:rPr lang="en-US" sz="2000" dirty="0"/>
              <a:t>Inventory/Backorders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4921FF3-7592-3F4C-9C56-F109D0FAC3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1817" y="2636912"/>
            <a:ext cx="7488832" cy="3066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7754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87626" y="903970"/>
            <a:ext cx="6798734" cy="1303867"/>
          </a:xfrm>
        </p:spPr>
        <p:txBody>
          <a:bodyPr/>
          <a:lstStyle/>
          <a:p>
            <a:r>
              <a:rPr lang="en-US" dirty="0"/>
              <a:t>Typical Results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EF62BDF-2139-F34B-A9E4-67A88BA4B8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0079" y="2924944"/>
            <a:ext cx="7913827" cy="2006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7389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Rectangle 2"/>
          <p:cNvSpPr>
            <a:spLocks noGrp="1" noChangeArrowheads="1"/>
          </p:cNvSpPr>
          <p:nvPr>
            <p:ph type="title"/>
          </p:nvPr>
        </p:nvSpPr>
        <p:spPr>
          <a:xfrm>
            <a:off x="820738" y="1141491"/>
            <a:ext cx="7583487" cy="1044576"/>
          </a:xfr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Other Groups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40152" y="4317394"/>
            <a:ext cx="2598420" cy="108127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24308" y="4365104"/>
            <a:ext cx="2483768" cy="103356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3812" y="4365104"/>
            <a:ext cx="2598420" cy="108127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40152" y="2914966"/>
            <a:ext cx="2598420" cy="108127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66982" y="2921820"/>
            <a:ext cx="2598420" cy="108127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3812" y="2939867"/>
            <a:ext cx="2598420" cy="1081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56862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B15E28"/>
      </a:accent1>
      <a:accent2>
        <a:srgbClr val="B13228"/>
      </a:accent2>
      <a:accent3>
        <a:srgbClr val="8B7B56"/>
      </a:accent3>
      <a:accent4>
        <a:srgbClr val="E09C41"/>
      </a:accent4>
      <a:accent5>
        <a:srgbClr val="9EAE51"/>
      </a:accent5>
      <a:accent6>
        <a:srgbClr val="6E7355"/>
      </a:accent6>
      <a:hlink>
        <a:srgbClr val="D37A21"/>
      </a:hlink>
      <a:folHlink>
        <a:srgbClr val="CA8F55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039A4B3-0617-4CFC-B614-27363ECC28A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3661</TotalTime>
  <Words>399</Words>
  <Application>Microsoft Macintosh PowerPoint</Application>
  <PresentationFormat>On-screen Show (4:3)</PresentationFormat>
  <Paragraphs>74</Paragraphs>
  <Slides>15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Garamond</vt:lpstr>
      <vt:lpstr>Knowledge-Light</vt:lpstr>
      <vt:lpstr>Organic</vt:lpstr>
      <vt:lpstr>Humanitarian Relief Distribution Game</vt:lpstr>
      <vt:lpstr>Player Experience</vt:lpstr>
      <vt:lpstr>Performance</vt:lpstr>
      <vt:lpstr>Was Volatile Customer Demand  the Problem?</vt:lpstr>
      <vt:lpstr>Management Focus</vt:lpstr>
      <vt:lpstr>Typical Results Orders</vt:lpstr>
      <vt:lpstr>Typical Results Inventory/Backorders</vt:lpstr>
      <vt:lpstr>Typical Results</vt:lpstr>
      <vt:lpstr>Other Groups</vt:lpstr>
      <vt:lpstr>What would happen in the real world with this kind of performance?</vt:lpstr>
      <vt:lpstr>Some questions for discussion</vt:lpstr>
      <vt:lpstr>Bullwhip effect  problems</vt:lpstr>
      <vt:lpstr>Bullwhip effect  problems</vt:lpstr>
      <vt:lpstr>Report</vt:lpstr>
      <vt:lpstr>Debrief End</vt:lpstr>
    </vt:vector>
  </TitlesOfParts>
  <Company>Uni Münster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creator>Kai Riemer</dc:creator>
  <cp:lastModifiedBy>Sinan Salman</cp:lastModifiedBy>
  <cp:revision>112</cp:revision>
  <dcterms:created xsi:type="dcterms:W3CDTF">2003-07-21T06:50:22Z</dcterms:created>
  <dcterms:modified xsi:type="dcterms:W3CDTF">2019-08-10T10:44:14Z</dcterms:modified>
</cp:coreProperties>
</file>

<file path=docProps/thumbnail.jpeg>
</file>